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63" r:id="rId4"/>
    <p:sldId id="258" r:id="rId5"/>
    <p:sldId id="259" r:id="rId6"/>
    <p:sldId id="260" r:id="rId7"/>
    <p:sldId id="270" r:id="rId8"/>
    <p:sldId id="271" r:id="rId9"/>
    <p:sldId id="272" r:id="rId10"/>
    <p:sldId id="273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76" autoAdjust="0"/>
  </p:normalViewPr>
  <p:slideViewPr>
    <p:cSldViewPr snapToGrid="0" snapToObjects="1">
      <p:cViewPr>
        <p:scale>
          <a:sx n="75" d="100"/>
          <a:sy n="75" d="100"/>
        </p:scale>
        <p:origin x="1016" y="1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3B9CA6-DD42-42BB-9108-6EB881E38DF3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BA9CCA19-5483-4DBD-9AEB-5768352639A2}">
      <dgm:prSet phldrT="[Text]" custT="1"/>
      <dgm:spPr/>
      <dgm:t>
        <a:bodyPr/>
        <a:lstStyle/>
        <a:p>
          <a:pPr algn="l"/>
          <a:endParaRPr lang="en-US" sz="2000" dirty="0"/>
        </a:p>
      </dgm:t>
    </dgm:pt>
    <dgm:pt modelId="{659A1B82-AD9F-4D43-8969-73E081A70E36}" type="parTrans" cxnId="{84A70A42-29C3-4C6C-A127-36AEB7D91273}">
      <dgm:prSet/>
      <dgm:spPr/>
      <dgm:t>
        <a:bodyPr/>
        <a:lstStyle/>
        <a:p>
          <a:endParaRPr lang="en-US"/>
        </a:p>
      </dgm:t>
    </dgm:pt>
    <dgm:pt modelId="{EF692DF8-A12D-4FBF-85D9-AF9B9BEFA27F}" type="sibTrans" cxnId="{84A70A42-29C3-4C6C-A127-36AEB7D91273}">
      <dgm:prSet/>
      <dgm:spPr/>
      <dgm:t>
        <a:bodyPr/>
        <a:lstStyle/>
        <a:p>
          <a:endParaRPr lang="en-US"/>
        </a:p>
      </dgm:t>
    </dgm:pt>
    <dgm:pt modelId="{EE6E4BD1-431F-425B-9F28-43DF88E0FDEB}">
      <dgm:prSet phldrT="[Text]" custT="1"/>
      <dgm:spPr/>
      <dgm:t>
        <a:bodyPr/>
        <a:lstStyle/>
        <a:p>
          <a:pPr algn="l"/>
          <a:endParaRPr lang="en-US" sz="2000" dirty="0" smtClean="0"/>
        </a:p>
        <a:p>
          <a:pPr algn="l"/>
          <a:endParaRPr lang="en-US" sz="2000" dirty="0"/>
        </a:p>
      </dgm:t>
    </dgm:pt>
    <dgm:pt modelId="{F35C0398-912E-44AF-9DD3-676C43A0FD02}" type="sibTrans" cxnId="{D2AA51D5-468B-447D-AE1F-E8BF66E893BD}">
      <dgm:prSet/>
      <dgm:spPr/>
      <dgm:t>
        <a:bodyPr/>
        <a:lstStyle/>
        <a:p>
          <a:endParaRPr lang="en-US"/>
        </a:p>
      </dgm:t>
    </dgm:pt>
    <dgm:pt modelId="{3900E621-9DC8-47D5-8383-C4E4F9BAA3FC}" type="parTrans" cxnId="{D2AA51D5-468B-447D-AE1F-E8BF66E893BD}">
      <dgm:prSet/>
      <dgm:spPr/>
      <dgm:t>
        <a:bodyPr/>
        <a:lstStyle/>
        <a:p>
          <a:endParaRPr lang="en-US"/>
        </a:p>
      </dgm:t>
    </dgm:pt>
    <dgm:pt modelId="{50D1E1B9-D13D-40A4-A6CD-8E1553CDD7DA}" type="pres">
      <dgm:prSet presAssocID="{DC3B9CA6-DD42-42BB-9108-6EB881E38DF3}" presName="Name0" presStyleCnt="0">
        <dgm:presLayoutVars>
          <dgm:chMax val="7"/>
          <dgm:dir/>
          <dgm:resizeHandles val="exact"/>
        </dgm:presLayoutVars>
      </dgm:prSet>
      <dgm:spPr/>
    </dgm:pt>
    <dgm:pt modelId="{D7F0FD87-2390-4B5A-9FCC-9A8226A0BF9C}" type="pres">
      <dgm:prSet presAssocID="{DC3B9CA6-DD42-42BB-9108-6EB881E38DF3}" presName="ellipse1" presStyleLbl="vennNode1" presStyleIdx="0" presStyleCnt="2" custScaleX="164707" custScaleY="163586" custLinFactNeighborX="-18163" custLinFactNeighborY="33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C449E0-7350-4934-AFCC-4E14F2A8CF48}" type="pres">
      <dgm:prSet presAssocID="{DC3B9CA6-DD42-42BB-9108-6EB881E38DF3}" presName="ellipse2" presStyleLbl="vennNode1" presStyleIdx="1" presStyleCnt="2" custScaleX="156980" custScaleY="158393" custLinFactNeighborX="23844" custLinFactNeighborY="-327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D9878B-1CA8-4A6B-A929-01493B1EAC1A}" type="presOf" srcId="{DC3B9CA6-DD42-42BB-9108-6EB881E38DF3}" destId="{50D1E1B9-D13D-40A4-A6CD-8E1553CDD7DA}" srcOrd="0" destOrd="0" presId="urn:microsoft.com/office/officeart/2005/8/layout/rings+Icon"/>
    <dgm:cxn modelId="{D2AA51D5-468B-447D-AE1F-E8BF66E893BD}" srcId="{DC3B9CA6-DD42-42BB-9108-6EB881E38DF3}" destId="{EE6E4BD1-431F-425B-9F28-43DF88E0FDEB}" srcOrd="1" destOrd="0" parTransId="{3900E621-9DC8-47D5-8383-C4E4F9BAA3FC}" sibTransId="{F35C0398-912E-44AF-9DD3-676C43A0FD02}"/>
    <dgm:cxn modelId="{86906A9D-3B0A-4795-9C84-B855838341EF}" type="presOf" srcId="{EE6E4BD1-431F-425B-9F28-43DF88E0FDEB}" destId="{A2C449E0-7350-4934-AFCC-4E14F2A8CF48}" srcOrd="0" destOrd="0" presId="urn:microsoft.com/office/officeart/2005/8/layout/rings+Icon"/>
    <dgm:cxn modelId="{A7F60A36-0C67-4B8C-984D-13D16345A62A}" type="presOf" srcId="{BA9CCA19-5483-4DBD-9AEB-5768352639A2}" destId="{D7F0FD87-2390-4B5A-9FCC-9A8226A0BF9C}" srcOrd="0" destOrd="0" presId="urn:microsoft.com/office/officeart/2005/8/layout/rings+Icon"/>
    <dgm:cxn modelId="{84A70A42-29C3-4C6C-A127-36AEB7D91273}" srcId="{DC3B9CA6-DD42-42BB-9108-6EB881E38DF3}" destId="{BA9CCA19-5483-4DBD-9AEB-5768352639A2}" srcOrd="0" destOrd="0" parTransId="{659A1B82-AD9F-4D43-8969-73E081A70E36}" sibTransId="{EF692DF8-A12D-4FBF-85D9-AF9B9BEFA27F}"/>
    <dgm:cxn modelId="{F2FBB5B9-EF77-420E-9D10-B5A95AC2B9B6}" type="presParOf" srcId="{50D1E1B9-D13D-40A4-A6CD-8E1553CDD7DA}" destId="{D7F0FD87-2390-4B5A-9FCC-9A8226A0BF9C}" srcOrd="0" destOrd="0" presId="urn:microsoft.com/office/officeart/2005/8/layout/rings+Icon"/>
    <dgm:cxn modelId="{BEBA8335-4F2C-4441-9CAF-F6FE6B62895F}" type="presParOf" srcId="{50D1E1B9-D13D-40A4-A6CD-8E1553CDD7DA}" destId="{A2C449E0-7350-4934-AFCC-4E14F2A8CF48}" srcOrd="1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F0FD87-2390-4B5A-9FCC-9A8226A0BF9C}">
      <dsp:nvSpPr>
        <dsp:cNvPr id="0" name=""/>
        <dsp:cNvSpPr/>
      </dsp:nvSpPr>
      <dsp:spPr>
        <a:xfrm>
          <a:off x="0" y="90342"/>
          <a:ext cx="4786946" cy="47547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701032" y="786652"/>
        <a:ext cx="3384882" cy="3362081"/>
      </dsp:txXfrm>
    </dsp:sp>
    <dsp:sp modelId="{A2C449E0-7350-4934-AFCC-4E14F2A8CF48}">
      <dsp:nvSpPr>
        <dsp:cNvPr id="0" name=""/>
        <dsp:cNvSpPr/>
      </dsp:nvSpPr>
      <dsp:spPr>
        <a:xfrm>
          <a:off x="2651226" y="174631"/>
          <a:ext cx="4562373" cy="46037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3319370" y="848837"/>
        <a:ext cx="3226085" cy="3255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8E0E02-7849-431D-90A2-4E14EAB72134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8D9F5E-6D0D-4DF5-B5D2-E9162423A8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3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9F5E-6D0D-4DF5-B5D2-E9162423A8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0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FDB7-9088-7B4A-83AB-E453BB53F1FE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C13E0D-954B-9C4C-AED7-F2B914371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FDB7-9088-7B4A-83AB-E453BB53F1FE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3E0D-954B-9C4C-AED7-F2B914371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9C13E0D-954B-9C4C-AED7-F2B914371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FDB7-9088-7B4A-83AB-E453BB53F1FE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FDB7-9088-7B4A-83AB-E453BB53F1FE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9C13E0D-954B-9C4C-AED7-F2B914371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FDB7-9088-7B4A-83AB-E453BB53F1FE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C13E0D-954B-9C4C-AED7-F2B914371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2EFDB7-9088-7B4A-83AB-E453BB53F1FE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3E0D-954B-9C4C-AED7-F2B914371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FDB7-9088-7B4A-83AB-E453BB53F1FE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9C13E0D-954B-9C4C-AED7-F2B914371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FDB7-9088-7B4A-83AB-E453BB53F1FE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9C13E0D-954B-9C4C-AED7-F2B914371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FDB7-9088-7B4A-83AB-E453BB53F1FE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C13E0D-954B-9C4C-AED7-F2B914371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C13E0D-954B-9C4C-AED7-F2B914371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FDB7-9088-7B4A-83AB-E453BB53F1FE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9C13E0D-954B-9C4C-AED7-F2B914371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2EFDB7-9088-7B4A-83AB-E453BB53F1FE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2EFDB7-9088-7B4A-83AB-E453BB53F1FE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C13E0D-954B-9C4C-AED7-F2B914371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Job Coaching in Practice</a:t>
            </a:r>
            <a:br>
              <a:rPr lang="en-US" dirty="0" smtClean="0"/>
            </a:b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08" y="2819400"/>
            <a:ext cx="7040880" cy="2521477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The </a:t>
            </a:r>
            <a:r>
              <a:rPr lang="en-US" sz="3200" dirty="0" smtClean="0"/>
              <a:t>Employer as Customer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1700" dirty="0" smtClean="0"/>
          </a:p>
          <a:p>
            <a:r>
              <a:rPr lang="en-US" dirty="0" smtClean="0"/>
              <a:t>Practice good social skills </a:t>
            </a:r>
          </a:p>
          <a:p>
            <a:pPr lvl="1"/>
            <a:r>
              <a:rPr lang="en-US" dirty="0" smtClean="0"/>
              <a:t>Dress appropriately for the environment, say ‘please’, ‘thank you’, ‘good morning </a:t>
            </a:r>
          </a:p>
          <a:p>
            <a:pPr marL="0" indent="0">
              <a:buNone/>
            </a:pPr>
            <a:endParaRPr lang="en-US" sz="1700" dirty="0" smtClean="0"/>
          </a:p>
          <a:p>
            <a:r>
              <a:rPr lang="en-US" dirty="0" smtClean="0"/>
              <a:t>Stay informed about company issues &amp; get to know the supervisors </a:t>
            </a:r>
          </a:p>
          <a:p>
            <a:pPr lvl="1"/>
            <a:r>
              <a:rPr lang="en-US" dirty="0" smtClean="0"/>
              <a:t>Helps build relationships and allows you to be proactive with any pending issues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Recognize and reward</a:t>
            </a:r>
          </a:p>
          <a:p>
            <a:pPr lvl="1"/>
            <a:r>
              <a:rPr lang="en-US" dirty="0" smtClean="0"/>
              <a:t>verbal and written thank you notes, letters or recognition to their supervisor, etc.</a:t>
            </a:r>
          </a:p>
          <a:p>
            <a:pPr lvl="1"/>
            <a:endParaRPr lang="en-US" dirty="0"/>
          </a:p>
          <a:p>
            <a:r>
              <a:rPr lang="en-US" dirty="0" smtClean="0"/>
              <a:t>Stay connected even after you fade </a:t>
            </a:r>
          </a:p>
          <a:p>
            <a:pPr lvl="1"/>
            <a:r>
              <a:rPr lang="en-US" dirty="0" smtClean="0"/>
              <a:t>Make employer aware of fade plan and long-term support plan</a:t>
            </a:r>
          </a:p>
          <a:p>
            <a:pPr lvl="1"/>
            <a:endParaRPr lang="en-US" dirty="0"/>
          </a:p>
          <a:p>
            <a:r>
              <a:rPr lang="en-US" dirty="0" smtClean="0"/>
              <a:t>Be helpful in the separation process</a:t>
            </a:r>
          </a:p>
          <a:p>
            <a:pPr lvl="1"/>
            <a:r>
              <a:rPr lang="en-US" dirty="0" smtClean="0"/>
              <a:t>Support performance improvement objectives and human resource protocols to ease the job separation process</a:t>
            </a:r>
          </a:p>
          <a:p>
            <a:pPr marL="0" indent="0">
              <a:buNone/>
            </a:pPr>
            <a:endParaRPr lang="en-US" sz="900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220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Coaching 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Archived and upcoming webinars – cea.fedcap.org</a:t>
            </a:r>
          </a:p>
          <a:p>
            <a:pPr lvl="1"/>
            <a:r>
              <a:rPr lang="en-US" dirty="0" smtClean="0"/>
              <a:t>December 2, 2014  2:30pm – 3:30pm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Focus on the consumer:  Customer service, systematic 	coaching strategies and building natural supports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 smtClean="0"/>
              <a:t>December 4, 2014 -  2:30pm – 3:30pm                      			Focus on supporting and advancing career paths:  Advocacy, 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community supports, transportation and workplace supports</a:t>
            </a:r>
          </a:p>
          <a:p>
            <a:pPr marL="594360" lvl="2" indent="0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Job coach training &amp; certification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910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At the completion of this session participants will be able to:</a:t>
            </a:r>
          </a:p>
          <a:p>
            <a:endParaRPr lang="en-US" dirty="0" smtClean="0"/>
          </a:p>
          <a:p>
            <a:r>
              <a:rPr lang="en-US" sz="2400" dirty="0" smtClean="0"/>
              <a:t>Define the steps, activities and supports to establish an effective employer / job coach partnership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400" dirty="0"/>
              <a:t>Identify basic employer expectations for the individual and the </a:t>
            </a:r>
            <a:r>
              <a:rPr lang="en-US" sz="2400" dirty="0" smtClean="0"/>
              <a:t>coach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400" dirty="0" smtClean="0"/>
              <a:t>Determine how to assess progress on the job</a:t>
            </a:r>
            <a:endParaRPr lang="en-US" sz="24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53291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Dual Role </a:t>
            </a:r>
            <a:r>
              <a:rPr lang="en-US" dirty="0" smtClean="0"/>
              <a:t>a Coach </a:t>
            </a:r>
            <a:r>
              <a:rPr lang="en-US" dirty="0" smtClean="0"/>
              <a:t>Plays -</a:t>
            </a:r>
            <a:br>
              <a:rPr lang="en-US" dirty="0" smtClean="0"/>
            </a:br>
            <a:r>
              <a:rPr lang="en-US" dirty="0" smtClean="0"/>
              <a:t>Satisfying </a:t>
            </a:r>
            <a:r>
              <a:rPr lang="en-US" dirty="0" smtClean="0"/>
              <a:t>Two Customers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180689365"/>
              </p:ext>
            </p:extLst>
          </p:nvPr>
        </p:nvGraphicFramePr>
        <p:xfrm>
          <a:off x="308102" y="1397000"/>
          <a:ext cx="7213600" cy="4845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22400" y="1917700"/>
            <a:ext cx="1829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Individual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819650" y="1917700"/>
            <a:ext cx="1733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Employer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009784" y="3095201"/>
            <a:ext cx="2133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Relationship Builder</a:t>
            </a:r>
          </a:p>
          <a:p>
            <a:r>
              <a:rPr lang="en-US" sz="1600" dirty="0" smtClean="0"/>
              <a:t>Problem </a:t>
            </a:r>
            <a:r>
              <a:rPr lang="en-US" sz="1600" dirty="0" smtClean="0"/>
              <a:t>Solver</a:t>
            </a:r>
          </a:p>
          <a:p>
            <a:r>
              <a:rPr lang="en-US" sz="1600" dirty="0" smtClean="0"/>
              <a:t>Performance Improvement Guru</a:t>
            </a:r>
            <a:endParaRPr lang="en-US" sz="1600" dirty="0" smtClean="0"/>
          </a:p>
          <a:p>
            <a:endParaRPr lang="en-US" sz="1600" dirty="0" smtClean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9798" y="3021796"/>
            <a:ext cx="2232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Instructor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Mentor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Cheerleader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Task master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Functional Capacity Builder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80000" y="3021796"/>
            <a:ext cx="284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Productivity </a:t>
            </a:r>
            <a:r>
              <a:rPr lang="en-US" dirty="0" err="1" smtClean="0"/>
              <a:t>Spvr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Quality Assurance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ADA </a:t>
            </a:r>
            <a:r>
              <a:rPr lang="en-US" dirty="0" smtClean="0"/>
              <a:t>Consultant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Support Strategist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Professionalism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0506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893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Employers Want from the Coach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Know the business and their interests -</a:t>
            </a:r>
            <a:endParaRPr lang="en-US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General knowledge about the organization and their goals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The types of job opportunities that exist within the organization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An understanding of the expected work aptitudes and attitudes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Understanding of workplace culture – laid back, task masters, when and where do people eat, gather, etc.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Realistic expectations – employer vs. social worker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Knowledge of incentives, supports and accommodations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Know the job BEFORE starting -</a:t>
            </a:r>
            <a:endParaRPr lang="en-US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Do </a:t>
            </a:r>
            <a:r>
              <a:rPr lang="en-US" dirty="0" smtClean="0"/>
              <a:t>your </a:t>
            </a:r>
            <a:r>
              <a:rPr lang="en-US" dirty="0" smtClean="0"/>
              <a:t>h</a:t>
            </a:r>
            <a:r>
              <a:rPr lang="en-US" dirty="0" smtClean="0"/>
              <a:t>omework – use LMI FIRST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Ask for </a:t>
            </a:r>
            <a:r>
              <a:rPr lang="en-US" dirty="0"/>
              <a:t>j</a:t>
            </a:r>
            <a:r>
              <a:rPr lang="en-US" dirty="0" smtClean="0"/>
              <a:t>ob site </a:t>
            </a:r>
            <a:r>
              <a:rPr lang="en-US" dirty="0" smtClean="0"/>
              <a:t>v</a:t>
            </a:r>
            <a:r>
              <a:rPr lang="en-US" dirty="0" smtClean="0"/>
              <a:t>isit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Get</a:t>
            </a:r>
            <a:r>
              <a:rPr lang="en-US" dirty="0" smtClean="0"/>
              <a:t> a job description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Conduct a job analysis and task analysis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Make </a:t>
            </a:r>
            <a:r>
              <a:rPr lang="en-US" dirty="0"/>
              <a:t>p</a:t>
            </a:r>
            <a:r>
              <a:rPr lang="en-US" dirty="0" smtClean="0"/>
              <a:t>reliminary </a:t>
            </a:r>
            <a:r>
              <a:rPr lang="en-US" dirty="0"/>
              <a:t>t</a:t>
            </a:r>
            <a:r>
              <a:rPr lang="en-US" dirty="0" smtClean="0"/>
              <a:t>ask </a:t>
            </a:r>
            <a:r>
              <a:rPr lang="en-US" dirty="0" smtClean="0"/>
              <a:t>l</a:t>
            </a:r>
            <a:r>
              <a:rPr lang="en-US" dirty="0" smtClean="0"/>
              <a:t>ist – what is MOST important?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Know the productivity demands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/>
              <a:t>M</a:t>
            </a:r>
            <a:r>
              <a:rPr lang="en-US" dirty="0" smtClean="0"/>
              <a:t>ake </a:t>
            </a:r>
            <a:r>
              <a:rPr lang="en-US" dirty="0"/>
              <a:t>s</a:t>
            </a:r>
            <a:r>
              <a:rPr lang="en-US" dirty="0" smtClean="0"/>
              <a:t>econdary </a:t>
            </a:r>
            <a:r>
              <a:rPr lang="en-US" dirty="0"/>
              <a:t>t</a:t>
            </a:r>
            <a:r>
              <a:rPr lang="en-US" dirty="0" smtClean="0"/>
              <a:t>ask </a:t>
            </a:r>
            <a:r>
              <a:rPr lang="en-US" dirty="0" smtClean="0"/>
              <a:t>l</a:t>
            </a:r>
            <a:r>
              <a:rPr lang="en-US" dirty="0" smtClean="0"/>
              <a:t>ist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Identify the social norms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1272" y="401505"/>
            <a:ext cx="8534400" cy="758952"/>
          </a:xfrm>
          <a:prstGeom prst="rect">
            <a:avLst/>
          </a:prstGeom>
        </p:spPr>
        <p:txBody>
          <a:bodyPr vert="horz" anchor="b">
            <a:normAutofit fontScale="67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4700" dirty="0" smtClean="0"/>
              <a:t>What Employers Want from the Coach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0312" y="1845425"/>
            <a:ext cx="8503920" cy="484382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Individual is ready to work – presentation, transportation, etc.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Walk through </a:t>
            </a:r>
            <a:r>
              <a:rPr lang="en-US" dirty="0"/>
              <a:t>w</a:t>
            </a:r>
            <a:r>
              <a:rPr lang="en-US" dirty="0" smtClean="0"/>
              <a:t>ork </a:t>
            </a:r>
            <a:r>
              <a:rPr lang="en-US" dirty="0"/>
              <a:t>s</a:t>
            </a:r>
            <a:r>
              <a:rPr lang="en-US" dirty="0" smtClean="0"/>
              <a:t>ite </a:t>
            </a:r>
            <a:r>
              <a:rPr lang="en-US" dirty="0" smtClean="0"/>
              <a:t>with </a:t>
            </a:r>
            <a:r>
              <a:rPr lang="en-US" dirty="0" smtClean="0"/>
              <a:t>supervisor and individual discussing tasks, expectations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Begin to assess opportunities for na</a:t>
            </a:r>
            <a:r>
              <a:rPr lang="en-US" dirty="0" smtClean="0"/>
              <a:t>tural </a:t>
            </a:r>
            <a:r>
              <a:rPr lang="en-US" dirty="0" smtClean="0"/>
              <a:t>s</a:t>
            </a:r>
            <a:r>
              <a:rPr lang="en-US" dirty="0" smtClean="0"/>
              <a:t>upports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Reinforce the business expectations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Introduce preliminary tasks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Ask </a:t>
            </a:r>
            <a:r>
              <a:rPr lang="en-US" dirty="0" smtClean="0"/>
              <a:t>for </a:t>
            </a:r>
            <a:r>
              <a:rPr lang="en-US" dirty="0" smtClean="0"/>
              <a:t>feedback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Work </a:t>
            </a:r>
            <a:r>
              <a:rPr lang="en-US" dirty="0" smtClean="0"/>
              <a:t>a short </a:t>
            </a:r>
            <a:r>
              <a:rPr lang="en-US" dirty="0" smtClean="0"/>
              <a:t>s</a:t>
            </a:r>
            <a:r>
              <a:rPr lang="en-US" dirty="0" smtClean="0"/>
              <a:t>hift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Document initial task application (aptitude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Document first </a:t>
            </a:r>
            <a:r>
              <a:rPr lang="en-US" dirty="0" smtClean="0"/>
              <a:t>i</a:t>
            </a:r>
            <a:r>
              <a:rPr lang="en-US" dirty="0" smtClean="0"/>
              <a:t>mpressions (attitude)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First </a:t>
            </a:r>
            <a:r>
              <a:rPr lang="en-US" sz="3200" dirty="0" smtClean="0"/>
              <a:t>&amp; Second Weeks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Day by </a:t>
            </a:r>
            <a:r>
              <a:rPr lang="en-US" dirty="0" smtClean="0"/>
              <a:t>day assessment of aptitudes and attitudes</a:t>
            </a:r>
          </a:p>
          <a:p>
            <a:pPr lvl="1"/>
            <a:r>
              <a:rPr lang="en-US" dirty="0" smtClean="0"/>
              <a:t>Growth</a:t>
            </a:r>
          </a:p>
          <a:p>
            <a:pPr lvl="1"/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Productivity</a:t>
            </a:r>
          </a:p>
          <a:p>
            <a:pPr lvl="1"/>
            <a:r>
              <a:rPr lang="en-US" dirty="0" smtClean="0"/>
              <a:t>Stamina</a:t>
            </a:r>
          </a:p>
          <a:p>
            <a:pPr lvl="1"/>
            <a:r>
              <a:rPr lang="en-US" dirty="0" smtClean="0"/>
              <a:t>Work behaviors 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Begin to establish </a:t>
            </a:r>
            <a:r>
              <a:rPr lang="en-US" dirty="0" smtClean="0"/>
              <a:t>n</a:t>
            </a:r>
            <a:r>
              <a:rPr lang="en-US" dirty="0" smtClean="0"/>
              <a:t>atural </a:t>
            </a:r>
            <a:r>
              <a:rPr lang="en-US" dirty="0" smtClean="0"/>
              <a:t>s</a:t>
            </a:r>
            <a:r>
              <a:rPr lang="en-US" dirty="0" smtClean="0"/>
              <a:t>upports</a:t>
            </a:r>
            <a:endParaRPr lang="en-US" dirty="0" smtClean="0"/>
          </a:p>
          <a:p>
            <a:pPr lvl="1"/>
            <a:r>
              <a:rPr lang="en-US" dirty="0" smtClean="0"/>
              <a:t>Assess </a:t>
            </a:r>
            <a:r>
              <a:rPr lang="en-US" dirty="0" smtClean="0"/>
              <a:t>work styles, attitudes of other employees</a:t>
            </a:r>
          </a:p>
          <a:p>
            <a:pPr lvl="1"/>
            <a:r>
              <a:rPr lang="en-US" dirty="0" smtClean="0"/>
              <a:t>Assist in establishing relationships &amp; participating in the social norms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Document performance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Can’t be Arbitrary or in a Vacuum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How do you assess work aptitude and attitude?</a:t>
            </a: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r>
              <a:rPr lang="en-US" dirty="0" smtClean="0"/>
              <a:t>Need to consult with the subject matter expert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Need to be consistent with what you are asking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Need to track feedback so you know where to focus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Need to look at work skills and work attitude separately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Sample forms to assist in tracking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0743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 </a:t>
            </a:r>
            <a:r>
              <a:rPr lang="en-US" sz="3200" dirty="0" smtClean="0"/>
              <a:t>Employer as Customer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85681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Be easy to find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dirty="0" smtClean="0"/>
              <a:t>Handle complaints and concerns quickly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Offer assistance, not information</a:t>
            </a:r>
          </a:p>
          <a:p>
            <a:pPr lvl="1"/>
            <a:r>
              <a:rPr lang="en-US" dirty="0" smtClean="0"/>
              <a:t>Don’t explain why something is happening, offer solutions to fix it</a:t>
            </a:r>
          </a:p>
          <a:p>
            <a:pPr marL="274320" lvl="1" indent="0">
              <a:buNone/>
            </a:pPr>
            <a:endParaRPr lang="en-US" sz="1100" dirty="0" smtClean="0"/>
          </a:p>
          <a:p>
            <a:r>
              <a:rPr lang="en-US" dirty="0" smtClean="0"/>
              <a:t>Assume responsibility for mistakes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dirty="0" smtClean="0"/>
              <a:t>Keep things simple</a:t>
            </a:r>
          </a:p>
          <a:p>
            <a:pPr lvl="1"/>
            <a:r>
              <a:rPr lang="en-US" dirty="0" smtClean="0"/>
              <a:t>Don’t burden the employer with lots of information or forms</a:t>
            </a:r>
          </a:p>
          <a:p>
            <a:pPr marL="274320" lvl="1" indent="0">
              <a:buNone/>
            </a:pPr>
            <a:endParaRPr lang="en-US" sz="1100" dirty="0" smtClean="0"/>
          </a:p>
          <a:p>
            <a:r>
              <a:rPr lang="en-US" dirty="0" smtClean="0"/>
              <a:t>Remember the employer has a business to run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dirty="0" smtClean="0"/>
              <a:t> </a:t>
            </a:r>
            <a:r>
              <a:rPr lang="en-US" dirty="0" smtClean="0"/>
              <a:t>You are an outsider not an employee of the company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 respectful of company space, equipment, etc.</a:t>
            </a:r>
          </a:p>
          <a:p>
            <a:pPr marL="274320" lvl="1" indent="0">
              <a:buNone/>
            </a:pPr>
            <a:endParaRPr lang="en-US" sz="1200" dirty="0"/>
          </a:p>
          <a:p>
            <a:r>
              <a:rPr lang="en-US" dirty="0"/>
              <a:t>Whether or not you agree or disagree with the employer, show respect and courtesy in all interactions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166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1287</TotalTime>
  <Words>595</Words>
  <Application>Microsoft Office PowerPoint</Application>
  <PresentationFormat>On-screen Show (4:3)</PresentationFormat>
  <Paragraphs>157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Wingdings</vt:lpstr>
      <vt:lpstr>Wingdings 2</vt:lpstr>
      <vt:lpstr>Civic</vt:lpstr>
      <vt:lpstr>Job Coaching in Practice </vt:lpstr>
      <vt:lpstr>Learning Objectives</vt:lpstr>
      <vt:lpstr>The Dual Role a Coach Plays - Satisfying Two Customers </vt:lpstr>
      <vt:lpstr>What Employers Want from the Coach </vt:lpstr>
      <vt:lpstr>PowerPoint Presentation</vt:lpstr>
      <vt:lpstr>The First Day</vt:lpstr>
      <vt:lpstr>The First &amp; Second Weeks</vt:lpstr>
      <vt:lpstr>Assessment Can’t be Arbitrary or in a Vacuum</vt:lpstr>
      <vt:lpstr> The Employer as Customer</vt:lpstr>
      <vt:lpstr>  The Employer as Customer</vt:lpstr>
      <vt:lpstr>Job Coaching Resources</vt:lpstr>
    </vt:vector>
  </TitlesOfParts>
  <Company>Finnegan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Coaching Assessment One Person, One Job</dc:title>
  <dc:creator>Lynne Milliot</dc:creator>
  <cp:lastModifiedBy>Lori Norris</cp:lastModifiedBy>
  <cp:revision>41</cp:revision>
  <cp:lastPrinted>2014-06-10T19:09:27Z</cp:lastPrinted>
  <dcterms:created xsi:type="dcterms:W3CDTF">2014-06-10T19:20:07Z</dcterms:created>
  <dcterms:modified xsi:type="dcterms:W3CDTF">2014-11-20T16:10:02Z</dcterms:modified>
</cp:coreProperties>
</file>